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chemeClr val="tx1"/>
                </a:solidFill>
              </a:rPr>
              <a:t>млн. руб.</a:t>
            </a:r>
          </a:p>
        </c:rich>
      </c:tx>
      <c:layout>
        <c:manualLayout>
          <c:xMode val="edge"/>
          <c:yMode val="edge"/>
          <c:x val="0.80641666666666667"/>
          <c:y val="7.87037037037037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  <a:sp3d/>
      </c:spPr>
    </c:sideWall>
    <c:backWall>
      <c:thickness val="0"/>
      <c:sp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Лист3!$C$2</c:f>
              <c:strCache>
                <c:ptCount val="1"/>
                <c:pt idx="0">
                  <c:v>Контрольные мероприятия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0.100743955077725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6.9444444444444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5579710144927537E-2"/>
                  <c:y val="-5.4548968616090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Лист3!$B$3:$B$5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cat>
          <c:val>
            <c:numRef>
              <c:f>Лист3!$C$3:$C$5</c:f>
              <c:numCache>
                <c:formatCode>General</c:formatCode>
                <c:ptCount val="3"/>
                <c:pt idx="0">
                  <c:v>263.60000000000002</c:v>
                </c:pt>
                <c:pt idx="1">
                  <c:v>265.3</c:v>
                </c:pt>
                <c:pt idx="2">
                  <c:v>811.3</c:v>
                </c:pt>
              </c:numCache>
            </c:numRef>
          </c:val>
        </c:ser>
        <c:ser>
          <c:idx val="1"/>
          <c:order val="1"/>
          <c:tx>
            <c:strRef>
              <c:f>Лист3!$D$2</c:f>
              <c:strCache>
                <c:ptCount val="1"/>
                <c:pt idx="0">
                  <c:v>Экспертно-аналитические мероприятия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9202898550724594E-2"/>
                  <c:y val="-6.7230125538397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7222222222222117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05"/>
                  <c:y val="-6.74312131119210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Лист3!$B$3:$B$5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cat>
          <c:val>
            <c:numRef>
              <c:f>Лист3!$D$3:$D$5</c:f>
              <c:numCache>
                <c:formatCode>General</c:formatCode>
                <c:ptCount val="3"/>
                <c:pt idx="0">
                  <c:v>119.4</c:v>
                </c:pt>
                <c:pt idx="1">
                  <c:v>139.19999999999999</c:v>
                </c:pt>
                <c:pt idx="2">
                  <c:v>369.5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0638544"/>
        <c:axId val="110639328"/>
        <c:axId val="0"/>
      </c:bar3DChart>
      <c:catAx>
        <c:axId val="110638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639328"/>
        <c:crosses val="autoZero"/>
        <c:auto val="1"/>
        <c:lblAlgn val="ctr"/>
        <c:lblOffset val="100"/>
        <c:noMultiLvlLbl val="0"/>
      </c:catAx>
      <c:valAx>
        <c:axId val="110639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638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chemeClr val="accent1">
            <a:lumMod val="5000"/>
            <a:lumOff val="95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chemeClr val="tx1"/>
                </a:solidFill>
              </a:rPr>
              <a:t>тыс. руб.</a:t>
            </a:r>
          </a:p>
        </c:rich>
      </c:tx>
      <c:layout>
        <c:manualLayout>
          <c:xMode val="edge"/>
          <c:yMode val="edge"/>
          <c:x val="0.84716342234599495"/>
          <c:y val="6.48148148148148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9347921183765076"/>
          <c:y val="0"/>
          <c:w val="0.48222127125413672"/>
          <c:h val="0.94688576249420298"/>
        </c:manualLayout>
      </c:layout>
      <c:bar3D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2.5362318840579622E-2"/>
                  <c:y val="-1.0701565525540403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4492753623188406E-2"/>
                  <c:y val="-9.04779173670260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053140096618357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3816425120772944E-2"/>
                  <c:y val="-2.675391381385100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Лист2!$B$2:$B$5</c:f>
              <c:strCache>
                <c:ptCount val="4"/>
                <c:pt idx="0">
                  <c:v>нарушения ведения бухгалтерского учета, составления и представления бухгалтерской (финансовой) отчетности </c:v>
                </c:pt>
                <c:pt idx="1">
                  <c:v>нарушения в сфере управления муниципальной собственностью </c:v>
                </c:pt>
                <c:pt idx="2">
                  <c:v>нецелевое использование бюджетных средств</c:v>
                </c:pt>
                <c:pt idx="3">
                  <c:v>неэффективное использование бюджетных средств</c:v>
                </c:pt>
              </c:strCache>
            </c:strRef>
          </c:cat>
          <c:val>
            <c:numRef>
              <c:f>Лист2!$C$2:$C$5</c:f>
              <c:numCache>
                <c:formatCode>General</c:formatCode>
                <c:ptCount val="4"/>
                <c:pt idx="0">
                  <c:v>291.8</c:v>
                </c:pt>
                <c:pt idx="1">
                  <c:v>1588.3</c:v>
                </c:pt>
                <c:pt idx="2">
                  <c:v>28.6</c:v>
                </c:pt>
                <c:pt idx="3">
                  <c:v>129.19999999999999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0640896"/>
        <c:axId val="110641680"/>
        <c:axId val="0"/>
      </c:bar3DChart>
      <c:catAx>
        <c:axId val="110640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641680"/>
        <c:crosses val="autoZero"/>
        <c:auto val="1"/>
        <c:lblAlgn val="l"/>
        <c:lblOffset val="100"/>
        <c:noMultiLvlLbl val="0"/>
      </c:catAx>
      <c:valAx>
        <c:axId val="110641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640896"/>
        <c:crosses val="autoZero"/>
        <c:crossBetween val="between"/>
      </c:valAx>
      <c:sp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Лист5!$C$3</c:f>
              <c:strCache>
                <c:ptCount val="1"/>
                <c:pt idx="0">
                  <c:v>направлено представлений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Лист5!$D$2:$F$2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cat>
          <c:val>
            <c:numRef>
              <c:f>Лист5!$D$3:$F$3</c:f>
              <c:numCache>
                <c:formatCode>General</c:formatCode>
                <c:ptCount val="3"/>
                <c:pt idx="0">
                  <c:v>16</c:v>
                </c:pt>
                <c:pt idx="1">
                  <c:v>18</c:v>
                </c:pt>
                <c:pt idx="2">
                  <c:v>19</c:v>
                </c:pt>
              </c:numCache>
            </c:numRef>
          </c:val>
        </c:ser>
        <c:ser>
          <c:idx val="1"/>
          <c:order val="1"/>
          <c:tx>
            <c:strRef>
              <c:f>Лист5!$C$4</c:f>
              <c:strCache>
                <c:ptCount val="1"/>
                <c:pt idx="0">
                  <c:v>содержится предложений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Лист5!$D$2:$F$2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cat>
          <c:val>
            <c:numRef>
              <c:f>Лист5!$D$4:$F$4</c:f>
              <c:numCache>
                <c:formatCode>General</c:formatCode>
                <c:ptCount val="3"/>
                <c:pt idx="0">
                  <c:v>111</c:v>
                </c:pt>
                <c:pt idx="1">
                  <c:v>140</c:v>
                </c:pt>
                <c:pt idx="2">
                  <c:v>136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12556120"/>
        <c:axId val="112553376"/>
      </c:barChart>
      <c:catAx>
        <c:axId val="112556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553376"/>
        <c:crosses val="autoZero"/>
        <c:auto val="1"/>
        <c:lblAlgn val="ctr"/>
        <c:lblOffset val="100"/>
        <c:noMultiLvlLbl val="0"/>
      </c:catAx>
      <c:valAx>
        <c:axId val="1125533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556120"/>
        <c:crosses val="autoZero"/>
        <c:crossBetween val="between"/>
      </c:valAx>
      <c:spPr>
        <a:gradFill>
          <a:gsLst>
            <a:gs pos="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>
      <a:gsLst>
        <a:gs pos="4000">
          <a:schemeClr val="accent1">
            <a:lumMod val="5000"/>
            <a:lumOff val="95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800" b="1">
                <a:solidFill>
                  <a:schemeClr val="tx1"/>
                </a:solidFill>
              </a:rPr>
              <a:t>млн. руб.</a:t>
            </a:r>
          </a:p>
        </c:rich>
      </c:tx>
      <c:layout>
        <c:manualLayout>
          <c:xMode val="edge"/>
          <c:yMode val="edge"/>
          <c:x val="0.79556933508311456"/>
          <c:y val="4.16666666666666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Лист4!$C$3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7.246376811594203E-3"/>
                  <c:y val="-7.8803347384183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0531400966183576E-2"/>
                  <c:y val="-7.0047419897052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932367149758454E-2"/>
                  <c:y val="-8.7559274871315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Лист4!$D$2:$F$2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cat>
          <c:val>
            <c:numRef>
              <c:f>Лист4!$D$3:$F$3</c:f>
              <c:numCache>
                <c:formatCode>General</c:formatCode>
                <c:ptCount val="3"/>
                <c:pt idx="0" formatCode="#,##0.00">
                  <c:v>2569.6999999999998</c:v>
                </c:pt>
                <c:pt idx="1">
                  <c:v>2773.8</c:v>
                </c:pt>
                <c:pt idx="2">
                  <c:v>3080.1</c:v>
                </c:pt>
              </c:numCache>
            </c:numRef>
          </c:val>
        </c:ser>
        <c:ser>
          <c:idx val="1"/>
          <c:order val="1"/>
          <c:tx>
            <c:strRef>
              <c:f>Лист4!$C$4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1739130434782608E-2"/>
                  <c:y val="-8.4640632375604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7777777777777866E-2"/>
                  <c:y val="-7.00474198970523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5893719806763371E-2"/>
                  <c:y val="-8.7559274871315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Лист4!$D$2:$F$2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cat>
          <c:val>
            <c:numRef>
              <c:f>Лист4!$D$4:$F$4</c:f>
              <c:numCache>
                <c:formatCode>General</c:formatCode>
                <c:ptCount val="3"/>
                <c:pt idx="0">
                  <c:v>2632.2</c:v>
                </c:pt>
                <c:pt idx="1">
                  <c:v>2811.2</c:v>
                </c:pt>
                <c:pt idx="2">
                  <c:v>3102.8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2556904"/>
        <c:axId val="112560432"/>
        <c:axId val="111123352"/>
      </c:bar3DChart>
      <c:catAx>
        <c:axId val="112556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560432"/>
        <c:crosses val="autoZero"/>
        <c:auto val="1"/>
        <c:lblAlgn val="ctr"/>
        <c:lblOffset val="100"/>
        <c:noMultiLvlLbl val="0"/>
      </c:catAx>
      <c:valAx>
        <c:axId val="11256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556904"/>
        <c:crosses val="autoZero"/>
        <c:crossBetween val="between"/>
      </c:valAx>
      <c:serAx>
        <c:axId val="11112335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560432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chemeClr val="accent1">
            <a:lumMod val="5000"/>
            <a:lumOff val="95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621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544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524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93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31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30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241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737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419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248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155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416C4-29D2-4B00-BEF4-55BCF320F7BF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0003B-D7A1-49B2-AC98-7BDDB157B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65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63530" y="77002"/>
            <a:ext cx="8005010" cy="1155032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Выездное заседание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Совета органов государственного и муниципального финансового контроля Новосибирской области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51495" y="6304547"/>
            <a:ext cx="2919662" cy="37538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62500" lnSpcReduction="20000"/>
          </a:bodyPr>
          <a:lstStyle/>
          <a:p>
            <a:pPr algn="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Тогучин, 2023 год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341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62527" y="2890390"/>
            <a:ext cx="9634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500" b="1" dirty="0" smtClean="0"/>
              <a:t>Сайт Ревизионной комиссии Тогучинского района </a:t>
            </a:r>
            <a:r>
              <a:rPr lang="en-US" sz="2500" b="1" dirty="0"/>
              <a:t>https://revkomtog.nso.ru/</a:t>
            </a:r>
            <a:endParaRPr lang="ru-RU" sz="2500" b="1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098416" y="1825625"/>
            <a:ext cx="4661168" cy="4351338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011680"/>
            <a:ext cx="5703618" cy="364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38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63530" y="77002"/>
            <a:ext cx="8005010" cy="1155032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Выездное заседание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Совета органов государственного и муниципального финансового контроля Новосибирской области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51495" y="6304547"/>
            <a:ext cx="2919662" cy="37538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62500" lnSpcReduction="20000"/>
          </a:bodyPr>
          <a:lstStyle/>
          <a:p>
            <a:pPr algn="r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Тогучин, 2023 год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574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Ревизионная комиссия Тогучинского района </a:t>
            </a:r>
            <a:br>
              <a:rPr lang="ru-RU" sz="4000" b="1" dirty="0" smtClean="0"/>
            </a:br>
            <a:r>
              <a:rPr lang="ru-RU" sz="4000" b="1" dirty="0" smtClean="0"/>
              <a:t>Новосибирской области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gradFill>
            <a:gsLst>
              <a:gs pos="4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latin typeface="+mj-lt"/>
                <a:ea typeface="+mj-ea"/>
                <a:cs typeface="+mj-cs"/>
              </a:rPr>
              <a:t>Положение о Ревизионной комиссии Тогучинского района принято решением Совета депутатов Тогучинского района 23 декабря </a:t>
            </a:r>
            <a:r>
              <a:rPr lang="ru-RU" b="1" dirty="0" smtClean="0">
                <a:latin typeface="+mj-lt"/>
                <a:ea typeface="+mj-ea"/>
                <a:cs typeface="+mj-cs"/>
              </a:rPr>
              <a:t>2011 года</a:t>
            </a:r>
            <a:r>
              <a:rPr lang="ru-RU" b="1" dirty="0">
                <a:latin typeface="+mj-lt"/>
                <a:ea typeface="+mj-ea"/>
                <a:cs typeface="+mj-cs"/>
              </a:rPr>
              <a:t>.</a:t>
            </a:r>
          </a:p>
          <a:p>
            <a:pPr marL="0" indent="0" algn="just">
              <a:buNone/>
            </a:pPr>
            <a:r>
              <a:rPr lang="ru-RU" b="1" dirty="0" smtClean="0">
                <a:latin typeface="+mj-lt"/>
                <a:ea typeface="+mj-ea"/>
                <a:cs typeface="+mj-cs"/>
              </a:rPr>
              <a:t>С </a:t>
            </a:r>
            <a:r>
              <a:rPr lang="ru-RU" b="1" dirty="0">
                <a:latin typeface="+mj-lt"/>
                <a:ea typeface="+mj-ea"/>
                <a:cs typeface="+mj-cs"/>
              </a:rPr>
              <a:t>1 февраля 2022 года Ревизионная комиссия Тогучинского района работает в статусе юридического лица и является главным </a:t>
            </a:r>
            <a:r>
              <a:rPr lang="ru-RU" b="1" dirty="0" smtClean="0">
                <a:latin typeface="+mj-lt"/>
                <a:ea typeface="+mj-ea"/>
                <a:cs typeface="+mj-cs"/>
              </a:rPr>
              <a:t>распорядителем </a:t>
            </a:r>
            <a:r>
              <a:rPr lang="ru-RU" b="1" dirty="0">
                <a:latin typeface="+mj-lt"/>
                <a:ea typeface="+mj-ea"/>
                <a:cs typeface="+mj-cs"/>
              </a:rPr>
              <a:t>бюджетных средств</a:t>
            </a:r>
            <a:r>
              <a:rPr lang="ru-RU" b="1" dirty="0" smtClean="0">
                <a:latin typeface="+mj-lt"/>
                <a:ea typeface="+mj-ea"/>
                <a:cs typeface="+mj-cs"/>
              </a:rPr>
              <a:t>.</a:t>
            </a:r>
          </a:p>
          <a:p>
            <a:pPr marL="0" indent="0" algn="just">
              <a:buNone/>
            </a:pPr>
            <a:endParaRPr lang="ru-RU" b="1" dirty="0" smtClean="0">
              <a:latin typeface="+mj-lt"/>
              <a:ea typeface="+mj-ea"/>
              <a:cs typeface="+mj-cs"/>
            </a:endParaRPr>
          </a:p>
          <a:p>
            <a:pPr marL="0" indent="0" algn="just">
              <a:buNone/>
            </a:pPr>
            <a:r>
              <a:rPr lang="ru-RU" b="1" dirty="0">
                <a:latin typeface="+mj-lt"/>
                <a:ea typeface="+mj-ea"/>
                <a:cs typeface="+mj-cs"/>
              </a:rPr>
              <a:t>Штатная численность сотрудников 4,75 </a:t>
            </a:r>
            <a:r>
              <a:rPr lang="ru-RU" b="1" dirty="0" smtClean="0">
                <a:latin typeface="+mj-lt"/>
                <a:ea typeface="+mj-ea"/>
                <a:cs typeface="+mj-cs"/>
              </a:rPr>
              <a:t>единицы: </a:t>
            </a:r>
            <a:r>
              <a:rPr lang="ru-RU" b="1" dirty="0">
                <a:latin typeface="+mj-lt"/>
                <a:ea typeface="+mj-ea"/>
                <a:cs typeface="+mj-cs"/>
              </a:rPr>
              <a:t>председатель, аудитор, 2 инспектора, 0,75 ставки техника.</a:t>
            </a:r>
          </a:p>
        </p:txBody>
      </p:sp>
    </p:spTree>
    <p:extLst>
      <p:ext uri="{BB962C8B-B14F-4D97-AF65-F5344CB8AC3E}">
        <p14:creationId xmlns:p14="http://schemas.microsoft.com/office/powerpoint/2010/main" val="770424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728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Планирование работы Ревизионной комиссии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26292"/>
            <a:ext cx="10515600" cy="4226011"/>
          </a:xfrm>
          <a:gradFill>
            <a:gsLst>
              <a:gs pos="4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2200" dirty="0" smtClean="0"/>
          </a:p>
          <a:p>
            <a:pPr marL="0" indent="0" algn="just">
              <a:buNone/>
            </a:pPr>
            <a:r>
              <a:rPr lang="ru-RU" sz="2400" dirty="0" smtClean="0"/>
              <a:t>При </a:t>
            </a:r>
            <a:r>
              <a:rPr lang="ru-RU" sz="2400" dirty="0"/>
              <a:t>формировании плана работы </a:t>
            </a:r>
            <a:r>
              <a:rPr lang="ru-RU" sz="2400" dirty="0" smtClean="0"/>
              <a:t>учитываются</a:t>
            </a:r>
            <a:r>
              <a:rPr lang="ru-RU" sz="2400" dirty="0"/>
              <a:t>:</a:t>
            </a:r>
          </a:p>
          <a:p>
            <a:pPr algn="just"/>
            <a:r>
              <a:rPr lang="ru-RU" sz="2400" dirty="0" smtClean="0"/>
              <a:t>предложения </a:t>
            </a:r>
            <a:r>
              <a:rPr lang="ru-RU" sz="2400" dirty="0"/>
              <a:t>и запросы Главы </a:t>
            </a:r>
            <a:r>
              <a:rPr lang="ru-RU" sz="2400" dirty="0" smtClean="0"/>
              <a:t>и </a:t>
            </a:r>
            <a:r>
              <a:rPr lang="ru-RU" sz="2400" dirty="0"/>
              <a:t>председателя Совета депутатов района;</a:t>
            </a:r>
          </a:p>
          <a:p>
            <a:pPr algn="just"/>
            <a:r>
              <a:rPr lang="ru-RU" sz="2400" dirty="0" smtClean="0"/>
              <a:t>поручения </a:t>
            </a:r>
            <a:r>
              <a:rPr lang="ru-RU" sz="2400" dirty="0"/>
              <a:t>Контрольно-счетной палаты Новосибирской области;</a:t>
            </a:r>
          </a:p>
          <a:p>
            <a:pPr algn="just"/>
            <a:r>
              <a:rPr lang="ru-RU" sz="2400" dirty="0" smtClean="0"/>
              <a:t>сроки </a:t>
            </a:r>
            <a:r>
              <a:rPr lang="ru-RU" sz="2400" dirty="0"/>
              <a:t>проведения мероприятий и объем проверяемых средств;</a:t>
            </a:r>
          </a:p>
          <a:p>
            <a:pPr algn="just"/>
            <a:r>
              <a:rPr lang="ru-RU" sz="2400" dirty="0" smtClean="0"/>
              <a:t>результаты </a:t>
            </a:r>
            <a:r>
              <a:rPr lang="ru-RU" sz="2400" dirty="0"/>
              <a:t>ранее проведенных </a:t>
            </a:r>
            <a:r>
              <a:rPr lang="ru-RU" sz="2400" dirty="0" smtClean="0"/>
              <a:t>мероприятий</a:t>
            </a:r>
            <a:r>
              <a:rPr lang="ru-RU" sz="2400" dirty="0"/>
              <a:t>;</a:t>
            </a:r>
          </a:p>
          <a:p>
            <a:pPr algn="just"/>
            <a:r>
              <a:rPr lang="ru-RU" sz="2400" dirty="0" smtClean="0"/>
              <a:t>перечень </a:t>
            </a:r>
            <a:r>
              <a:rPr lang="ru-RU" sz="2400" dirty="0"/>
              <a:t>контрольных мероприятий, предусмотренный к проведению отделом внутреннего муниципального финансового контроля администрации Тогучинского </a:t>
            </a:r>
            <a:r>
              <a:rPr lang="ru-RU" sz="2400" dirty="0" smtClean="0"/>
              <a:t>района;</a:t>
            </a:r>
            <a:endParaRPr lang="ru-RU" sz="2400" dirty="0"/>
          </a:p>
          <a:p>
            <a:pPr algn="just"/>
            <a:r>
              <a:rPr lang="ru-RU" sz="2400" dirty="0" smtClean="0"/>
              <a:t>штатная </a:t>
            </a:r>
            <a:r>
              <a:rPr lang="ru-RU" sz="2400" dirty="0"/>
              <a:t>численность Ревизионной комиссии.</a:t>
            </a:r>
          </a:p>
        </p:txBody>
      </p:sp>
    </p:spTree>
    <p:extLst>
      <p:ext uri="{BB962C8B-B14F-4D97-AF65-F5344CB8AC3E}">
        <p14:creationId xmlns:p14="http://schemas.microsoft.com/office/powerpoint/2010/main" val="1652038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/>
              <a:t>Количественные показатели деятельности Ревизионной комиссии </a:t>
            </a:r>
            <a:r>
              <a:rPr lang="ru-RU" sz="4000" b="1" dirty="0" smtClean="0"/>
              <a:t>за </a:t>
            </a:r>
            <a:r>
              <a:rPr lang="ru-RU" sz="4000" b="1" dirty="0"/>
              <a:t>2020-2022 гг.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8254306"/>
              </p:ext>
            </p:extLst>
          </p:nvPr>
        </p:nvGraphicFramePr>
        <p:xfrm>
          <a:off x="838201" y="1588166"/>
          <a:ext cx="10515598" cy="4812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76523"/>
                <a:gridCol w="1247168"/>
                <a:gridCol w="1394860"/>
                <a:gridCol w="1397047"/>
              </a:tblGrid>
              <a:tr h="600376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Наименование показателя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0037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Проведено контрольных и экспертно-аналитических мероприятий (ед.), в том числе: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88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104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91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0037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контрольных мероприятий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00376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экспертно-аналитических мероприятий, в том числе: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77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92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81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0037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экспертиз проектов бюджетов, ед.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0037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экспертиз муниципальных программ, ед.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34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0037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контроль отчетов об исполнении бюджетов, ед.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0037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других экспертно-аналитических мероприятий, ед.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1483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Количественные показатели деятельности Ревизионной комиссии за 2020-2022 гг.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7252759"/>
              </p:ext>
            </p:extLst>
          </p:nvPr>
        </p:nvGraphicFramePr>
        <p:xfrm>
          <a:off x="629890" y="2034207"/>
          <a:ext cx="11030552" cy="3402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93681"/>
                <a:gridCol w="1308243"/>
                <a:gridCol w="1463166"/>
                <a:gridCol w="1465462"/>
              </a:tblGrid>
              <a:tr h="638744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Наименование показателя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3874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Объем выявленных нарушений и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недостатков, млн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. руб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6 366,2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3 919,67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92 086,41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40752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Количество объектов, охваченных контрольными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мероприятиями,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ед.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3874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Объем исходящей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корреспонденции, ед.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144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155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139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571463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Объем входящей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корреспонденции, ед.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81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84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94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906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gradFill>
                      <a:gsLst>
                        <a:gs pos="4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1480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Объем проверенных средств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при проведении мероприятий</a:t>
            </a:r>
            <a:endParaRPr lang="ru-RU" sz="40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044373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0729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9705"/>
            <a:ext cx="10515600" cy="1645920"/>
          </a:xfrm>
        </p:spPr>
        <p:txBody>
          <a:bodyPr>
            <a:normAutofit/>
          </a:bodyPr>
          <a:lstStyle/>
          <a:p>
            <a:r>
              <a:rPr lang="ru-RU" sz="2800" b="1" dirty="0"/>
              <a:t>Объем выявленных нарушений и недостатков при проведении контрольных и экспертно-аналитических мероприятий </a:t>
            </a:r>
            <a:r>
              <a:rPr lang="ru-RU" sz="2800" b="1" dirty="0" smtClean="0"/>
              <a:t>в 2022 году составил </a:t>
            </a:r>
            <a:r>
              <a:rPr lang="ru-RU" sz="2800" b="1" dirty="0"/>
              <a:t>92,1 млн. руб., из них: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7588865"/>
              </p:ext>
            </p:extLst>
          </p:nvPr>
        </p:nvGraphicFramePr>
        <p:xfrm>
          <a:off x="838200" y="1825625"/>
          <a:ext cx="10515600" cy="3766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24025" y="5592898"/>
            <a:ext cx="10356783" cy="3693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  <a:defRPr sz="18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b="1" dirty="0"/>
              <a:t>иные нарушения – 90,1 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3134439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dirty="0"/>
              <a:t>Объектам проверки </a:t>
            </a:r>
            <a:r>
              <a:rPr lang="ru-RU" sz="2400" b="1" dirty="0" smtClean="0"/>
              <a:t>направляются </a:t>
            </a:r>
            <a:r>
              <a:rPr lang="ru-RU" sz="2400" b="1" dirty="0"/>
              <a:t>представления, содержащие требования об устранении нарушений и недостатков, а также рекомендации по применению мер для пресечения и предупреждения </a:t>
            </a:r>
            <a:r>
              <a:rPr lang="ru-RU" sz="2400" b="1" dirty="0" smtClean="0"/>
              <a:t>нарушений: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08905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34575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Консолидированный </a:t>
            </a:r>
            <a:r>
              <a:rPr lang="ru-RU" sz="4000" b="1" dirty="0" smtClean="0"/>
              <a:t>бюджет</a:t>
            </a:r>
            <a:br>
              <a:rPr lang="ru-RU" sz="4000" b="1" dirty="0" smtClean="0"/>
            </a:br>
            <a:r>
              <a:rPr lang="ru-RU" sz="4000" b="1" dirty="0" smtClean="0"/>
              <a:t>Тогучинского </a:t>
            </a:r>
            <a:r>
              <a:rPr lang="ru-RU" sz="4000" b="1" dirty="0"/>
              <a:t>района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201267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963959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1153</TotalTime>
  <Words>369</Words>
  <Application>Microsoft Office PowerPoint</Application>
  <PresentationFormat>Широкоэкранный</PresentationFormat>
  <Paragraphs>97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Выездное заседание Совета органов государственного и муниципального финансового контроля Новосибирской области </vt:lpstr>
      <vt:lpstr>Ревизионная комиссия Тогучинского района  Новосибирской области</vt:lpstr>
      <vt:lpstr>Планирование работы Ревизионной комиссии</vt:lpstr>
      <vt:lpstr>Количественные показатели деятельности Ревизионной комиссии за 2020-2022 гг.</vt:lpstr>
      <vt:lpstr>Количественные показатели деятельности Ревизионной комиссии за 2020-2022 гг.</vt:lpstr>
      <vt:lpstr>Объем проверенных средств  при проведении мероприятий</vt:lpstr>
      <vt:lpstr>Объем выявленных нарушений и недостатков при проведении контрольных и экспертно-аналитических мероприятий в 2022 году составил 92,1 млн. руб., из них:</vt:lpstr>
      <vt:lpstr>Объектам проверки направляются представления, содержащие требования об устранении нарушений и недостатков, а также рекомендации по применению мер для пресечения и предупреждения нарушений:</vt:lpstr>
      <vt:lpstr>Консолидированный бюджет Тогучинского района</vt:lpstr>
      <vt:lpstr>Сайт Ревизионной комиссии Тогучинского района https://revkomtog.nso.ru/</vt:lpstr>
      <vt:lpstr>Выездное заседание Совета органов государственного и муниципального финансового контроля Новосибирской области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Выездное заседание Совета органов государственного и муниципального финансового контроля Новосибирской области</dc:title>
  <dc:creator>Anastasia G. Kasko</dc:creator>
  <cp:lastModifiedBy>Anastasia G. Kasko</cp:lastModifiedBy>
  <cp:revision>19</cp:revision>
  <dcterms:created xsi:type="dcterms:W3CDTF">2023-06-13T08:26:25Z</dcterms:created>
  <dcterms:modified xsi:type="dcterms:W3CDTF">2023-06-16T02:18:04Z</dcterms:modified>
</cp:coreProperties>
</file>